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7" r:id="rId15"/>
    <p:sldId id="278" r:id="rId16"/>
    <p:sldId id="271" r:id="rId17"/>
    <p:sldId id="273" r:id="rId18"/>
    <p:sldId id="272"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6B5F5-1EDF-4572-A7CE-1E18C60B4406}" type="datetimeFigureOut">
              <a:rPr lang="en-US" smtClean="0"/>
              <a:pPr/>
              <a:t>1/15/2020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F7132-A6F9-424B-A18F-590496E2DA8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0F7132-A6F9-424B-A18F-590496E2DA8D}"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DE564FA-0AAD-4482-8FC0-022A8A8AB37F}" type="datetimeFigureOut">
              <a:rPr lang="en-US" smtClean="0"/>
              <a:pPr/>
              <a:t>1/15/2020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779F7DE-816C-4239-AFA7-35DB61C8FE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79F7DE-816C-4239-AFA7-35DB61C8FE0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79F7DE-816C-4239-AFA7-35DB61C8FE0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79F7DE-816C-4239-AFA7-35DB61C8FE0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779F7DE-816C-4239-AFA7-35DB61C8FE0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779F7DE-816C-4239-AFA7-35DB61C8FE0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779F7DE-816C-4239-AFA7-35DB61C8FE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DE564FA-0AAD-4482-8FC0-022A8A8AB37F}" type="datetimeFigureOut">
              <a:rPr lang="en-US" smtClean="0"/>
              <a:pPr/>
              <a:t>1/15/2020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79F7DE-816C-4239-AFA7-35DB61C8FE0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DE564FA-0AAD-4482-8FC0-022A8A8AB37F}" type="datetimeFigureOut">
              <a:rPr lang="en-US" smtClean="0"/>
              <a:pPr/>
              <a:t>1/15/2020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79F7DE-816C-4239-AFA7-35DB61C8FE0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79F7DE-816C-4239-AFA7-35DB61C8FE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DE564FA-0AAD-4482-8FC0-022A8A8AB37F}" type="datetimeFigureOut">
              <a:rPr lang="en-US" smtClean="0"/>
              <a:pPr/>
              <a:t>1/15/2020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79F7DE-816C-4239-AFA7-35DB61C8FE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DE564FA-0AAD-4482-8FC0-022A8A8AB37F}" type="datetimeFigureOut">
              <a:rPr lang="en-US" smtClean="0"/>
              <a:pPr/>
              <a:t>1/15/2020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779F7DE-816C-4239-AFA7-35DB61C8FE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762000"/>
          </a:xfrm>
        </p:spPr>
        <p:txBody>
          <a:bodyPr>
            <a:normAutofit fontScale="90000"/>
          </a:bodyPr>
          <a:lstStyle/>
          <a:p>
            <a:r>
              <a:rPr lang="en-US" dirty="0" smtClean="0"/>
              <a:t>Introduction to Data Structure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914399"/>
          </a:xfrm>
        </p:spPr>
        <p:txBody>
          <a:bodyPr/>
          <a:lstStyle/>
          <a:p>
            <a:r>
              <a:rPr lang="en-US" dirty="0" smtClean="0"/>
              <a:t>Basic Terminologies</a:t>
            </a:r>
            <a:endParaRPr lang="en-US" dirty="0"/>
          </a:p>
        </p:txBody>
      </p:sp>
      <p:sp>
        <p:nvSpPr>
          <p:cNvPr id="3" name="Subtitle 2"/>
          <p:cNvSpPr>
            <a:spLocks noGrp="1"/>
          </p:cNvSpPr>
          <p:nvPr>
            <p:ph type="subTitle" idx="1"/>
          </p:nvPr>
        </p:nvSpPr>
        <p:spPr>
          <a:xfrm>
            <a:off x="762000" y="1828800"/>
            <a:ext cx="7010400" cy="4038600"/>
          </a:xfrm>
        </p:spPr>
        <p:txBody>
          <a:bodyPr>
            <a:normAutofit/>
          </a:bodyPr>
          <a:lstStyle/>
          <a:p>
            <a:pPr algn="l">
              <a:buFont typeface="Wingdings" pitchFamily="2" charset="2"/>
              <a:buChar char="Ø"/>
            </a:pPr>
            <a:r>
              <a:rPr lang="en-US" dirty="0" smtClean="0">
                <a:solidFill>
                  <a:schemeClr val="tx1"/>
                </a:solidFill>
              </a:rPr>
              <a:t>Data Structure</a:t>
            </a:r>
          </a:p>
          <a:p>
            <a:pPr algn="l"/>
            <a:endParaRPr lang="en-US" dirty="0" smtClean="0">
              <a:solidFill>
                <a:schemeClr val="tx1"/>
              </a:solidFill>
            </a:endParaRPr>
          </a:p>
          <a:p>
            <a:pPr lvl="1" algn="l">
              <a:buFont typeface="Wingdings" pitchFamily="2" charset="2"/>
              <a:buChar char="ü"/>
            </a:pPr>
            <a:r>
              <a:rPr lang="en-US" dirty="0" smtClean="0">
                <a:solidFill>
                  <a:schemeClr val="tx1"/>
                </a:solidFill>
              </a:rPr>
              <a:t>Data: are simply a value or set of values of </a:t>
            </a:r>
            <a:r>
              <a:rPr lang="en-US" dirty="0" err="1" smtClean="0">
                <a:solidFill>
                  <a:schemeClr val="tx1"/>
                </a:solidFill>
              </a:rPr>
              <a:t>differet</a:t>
            </a:r>
            <a:r>
              <a:rPr lang="en-US" dirty="0" smtClean="0">
                <a:solidFill>
                  <a:schemeClr val="tx1"/>
                </a:solidFill>
              </a:rPr>
              <a:t> type which is called data type like string, integer, chart etc.</a:t>
            </a:r>
          </a:p>
          <a:p>
            <a:pPr lvl="1" algn="l">
              <a:buFont typeface="Wingdings" pitchFamily="2" charset="2"/>
              <a:buChar char="ü"/>
            </a:pPr>
            <a:r>
              <a:rPr lang="en-US" dirty="0" smtClean="0">
                <a:solidFill>
                  <a:schemeClr val="tx1"/>
                </a:solidFill>
              </a:rPr>
              <a:t>Structure: Way of </a:t>
            </a:r>
            <a:r>
              <a:rPr lang="en-US" dirty="0" err="1" smtClean="0">
                <a:solidFill>
                  <a:schemeClr val="tx1"/>
                </a:solidFill>
              </a:rPr>
              <a:t>organising</a:t>
            </a:r>
            <a:r>
              <a:rPr lang="en-US" dirty="0" smtClean="0">
                <a:solidFill>
                  <a:schemeClr val="tx1"/>
                </a:solidFill>
              </a:rPr>
              <a:t> information, so that it is easier to use.</a:t>
            </a:r>
          </a:p>
          <a:p>
            <a:pPr lvl="1" algn="l"/>
            <a:endParaRPr lang="en-US" dirty="0" smtClean="0">
              <a:solidFill>
                <a:schemeClr val="tx1"/>
              </a:solidFill>
            </a:endParaRPr>
          </a:p>
          <a:p>
            <a:pPr lvl="8" algn="l"/>
            <a:r>
              <a:rPr lang="en-US" dirty="0">
                <a:solidFill>
                  <a:schemeClr val="tx1"/>
                </a:solidFill>
              </a:rPr>
              <a:t> </a:t>
            </a:r>
            <a:r>
              <a:rPr lang="en-US" dirty="0" smtClean="0">
                <a:solidFill>
                  <a:schemeClr val="tx1"/>
                </a:solidFill>
              </a:rPr>
              <a:t>   </a:t>
            </a:r>
            <a:endParaRPr 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Data Structure :</a:t>
            </a:r>
          </a:p>
          <a:p>
            <a:pPr lvl="4">
              <a:buFont typeface="Wingdings" pitchFamily="2" charset="2"/>
              <a:buChar char="§"/>
            </a:pPr>
            <a:r>
              <a:rPr lang="en-US" sz="2800" dirty="0" smtClean="0"/>
              <a:t>A data structure is a particular way of organizing data in a computer so that it can be used efficiently.</a:t>
            </a:r>
          </a:p>
          <a:p>
            <a:pPr lvl="4">
              <a:buFont typeface="Wingdings" pitchFamily="2" charset="2"/>
              <a:buChar char="§"/>
            </a:pPr>
            <a:r>
              <a:rPr lang="en-US" sz="2800" dirty="0" smtClean="0"/>
              <a:t>A data structure is a logical model of a particular organization of data.</a:t>
            </a:r>
            <a:endParaRPr lang="en-US" sz="2800" dirty="0"/>
          </a:p>
        </p:txBody>
      </p:sp>
      <p:sp>
        <p:nvSpPr>
          <p:cNvPr id="2" name="Title 1"/>
          <p:cNvSpPr>
            <a:spLocks noGrp="1"/>
          </p:cNvSpPr>
          <p:nvPr>
            <p:ph type="title"/>
          </p:nvPr>
        </p:nvSpPr>
        <p:spPr/>
        <p:txBody>
          <a:bodyPr/>
          <a:lstStyle/>
          <a:p>
            <a:r>
              <a:rPr lang="en-US" dirty="0" smtClean="0"/>
              <a:t>Basic Terminologies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Human requirement with computer are going to complex day by day. To solve the complex requirements in efficient way we need this study.</a:t>
            </a:r>
          </a:p>
          <a:p>
            <a:r>
              <a:rPr lang="en-US" dirty="0" smtClean="0"/>
              <a:t>Provides fastest solution of human requirements.</a:t>
            </a:r>
          </a:p>
          <a:p>
            <a:r>
              <a:rPr lang="en-US" dirty="0" smtClean="0"/>
              <a:t>Provide efficient solution of complex problem.</a:t>
            </a:r>
          </a:p>
          <a:p>
            <a:pPr lvl="5">
              <a:buFont typeface="Wingdings" pitchFamily="2" charset="2"/>
              <a:buChar char="ü"/>
            </a:pPr>
            <a:r>
              <a:rPr lang="en-US" sz="2800" dirty="0" smtClean="0"/>
              <a:t>Space</a:t>
            </a:r>
          </a:p>
          <a:p>
            <a:pPr lvl="5">
              <a:buFont typeface="Wingdings" pitchFamily="2" charset="2"/>
              <a:buChar char="ü"/>
            </a:pPr>
            <a:r>
              <a:rPr lang="en-US" sz="2800" dirty="0" smtClean="0"/>
              <a:t>Time</a:t>
            </a:r>
            <a:r>
              <a:rPr lang="en-US" dirty="0" smtClean="0"/>
              <a:t>				</a:t>
            </a:r>
            <a:endParaRPr lang="en-US" dirty="0"/>
          </a:p>
        </p:txBody>
      </p:sp>
      <p:sp>
        <p:nvSpPr>
          <p:cNvPr id="2" name="Title 1"/>
          <p:cNvSpPr>
            <a:spLocks noGrp="1"/>
          </p:cNvSpPr>
          <p:nvPr>
            <p:ph type="title"/>
          </p:nvPr>
        </p:nvSpPr>
        <p:spPr/>
        <p:txBody>
          <a:bodyPr/>
          <a:lstStyle/>
          <a:p>
            <a:r>
              <a:rPr lang="en-US" dirty="0" smtClean="0"/>
              <a:t>Why Data Structure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Logical or mathematical description of the structure.</a:t>
            </a:r>
          </a:p>
          <a:p>
            <a:r>
              <a:rPr lang="en-US" dirty="0" smtClean="0"/>
              <a:t>Implementation of structure .</a:t>
            </a:r>
          </a:p>
          <a:p>
            <a:r>
              <a:rPr lang="en-US" dirty="0" smtClean="0"/>
              <a:t>Quantitative analysis of the structure. this analysis includes determining the amount of memory needed to store the structure and the time required processing it.</a:t>
            </a:r>
            <a:endParaRPr lang="en-US" dirty="0"/>
          </a:p>
        </p:txBody>
      </p:sp>
      <p:sp>
        <p:nvSpPr>
          <p:cNvPr id="2" name="Title 1"/>
          <p:cNvSpPr>
            <a:spLocks noGrp="1"/>
          </p:cNvSpPr>
          <p:nvPr>
            <p:ph type="title"/>
          </p:nvPr>
        </p:nvSpPr>
        <p:spPr/>
        <p:txBody>
          <a:bodyPr/>
          <a:lstStyle/>
          <a:p>
            <a:r>
              <a:rPr lang="en-US" dirty="0" smtClean="0"/>
              <a:t>Study in Data Structure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Data Structure</a:t>
            </a:r>
            <a:endParaRPr lang="en-US" dirty="0"/>
          </a:p>
        </p:txBody>
      </p:sp>
      <p:pic>
        <p:nvPicPr>
          <p:cNvPr id="6146" name="Picture 2" descr="Related image"/>
          <p:cNvPicPr>
            <a:picLocks noChangeAspect="1" noChangeArrowheads="1"/>
          </p:cNvPicPr>
          <p:nvPr/>
        </p:nvPicPr>
        <p:blipFill>
          <a:blip r:embed="rId2" cstate="print"/>
          <a:srcRect/>
          <a:stretch>
            <a:fillRect/>
          </a:stretch>
        </p:blipFill>
        <p:spPr bwMode="auto">
          <a:xfrm>
            <a:off x="1600200" y="2057400"/>
            <a:ext cx="5943600" cy="3200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sz="4200" dirty="0" smtClean="0"/>
              <a:t>Simple Data Structure: </a:t>
            </a:r>
            <a:r>
              <a:rPr lang="en-US" dirty="0" smtClean="0"/>
              <a:t>Simple data structure can be constructed with the help of primitive data structure. A primitive data structure used to represent the standard data type of anyone of the computer languages( integer, character, float, etc.)</a:t>
            </a:r>
          </a:p>
          <a:p>
            <a:r>
              <a:rPr lang="en-US" sz="4200" dirty="0" smtClean="0"/>
              <a:t>Compound Data Structure:  </a:t>
            </a:r>
            <a:r>
              <a:rPr lang="en-US" dirty="0" smtClean="0"/>
              <a:t>Compound data structure can be constructed with the help of any one of the primitive data structure and it is having a specific functionality. It can be designed by user. It can be classified as linear and non – linear data structure.</a:t>
            </a:r>
          </a:p>
          <a:p>
            <a:pPr>
              <a:buNone/>
            </a:pP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t>Classification of Data Structure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3200" dirty="0" smtClean="0"/>
              <a:t>Linear Data Structure</a:t>
            </a:r>
            <a:r>
              <a:rPr lang="en-US" dirty="0" smtClean="0"/>
              <a:t>: A Linear Data Structure traverses the data element sequentially, in which only one data element can directly be reached. Ex: Array, Linked Lists.</a:t>
            </a:r>
          </a:p>
          <a:p>
            <a:r>
              <a:rPr lang="en-US" sz="3200" dirty="0" smtClean="0"/>
              <a:t>Non-Linear Data Structure</a:t>
            </a:r>
            <a:r>
              <a:rPr lang="en-US" dirty="0" smtClean="0"/>
              <a:t>: Every data item is attached to several other data items in a way that is specific for reflecting relationships. The data items are not arranged in a sequential structure. Ex: Trees, Graphs.</a:t>
            </a:r>
            <a:endParaRPr lang="en-US" dirty="0"/>
          </a:p>
        </p:txBody>
      </p:sp>
      <p:sp>
        <p:nvSpPr>
          <p:cNvPr id="2" name="Title 1"/>
          <p:cNvSpPr>
            <a:spLocks noGrp="1"/>
          </p:cNvSpPr>
          <p:nvPr>
            <p:ph type="title"/>
          </p:nvPr>
        </p:nvSpPr>
        <p:spPr/>
        <p:txBody>
          <a:bodyPr>
            <a:normAutofit/>
          </a:bodyPr>
          <a:lstStyle/>
          <a:p>
            <a:r>
              <a:rPr lang="en-US" dirty="0" smtClean="0"/>
              <a:t>Classification of Data Structure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Add an element</a:t>
            </a:r>
          </a:p>
          <a:p>
            <a:r>
              <a:rPr lang="en-US" dirty="0" smtClean="0"/>
              <a:t>Delete an element</a:t>
            </a:r>
          </a:p>
          <a:p>
            <a:r>
              <a:rPr lang="en-US" dirty="0" smtClean="0"/>
              <a:t>Traverse / Display</a:t>
            </a:r>
          </a:p>
          <a:p>
            <a:r>
              <a:rPr lang="en-US" dirty="0" smtClean="0"/>
              <a:t>Sort the list of elements</a:t>
            </a:r>
          </a:p>
          <a:p>
            <a:r>
              <a:rPr lang="en-US" dirty="0" smtClean="0"/>
              <a:t>Search for a data element</a:t>
            </a:r>
            <a:endParaRPr lang="en-US" dirty="0"/>
          </a:p>
        </p:txBody>
      </p:sp>
      <p:sp>
        <p:nvSpPr>
          <p:cNvPr id="2" name="Title 1"/>
          <p:cNvSpPr>
            <a:spLocks noGrp="1"/>
          </p:cNvSpPr>
          <p:nvPr>
            <p:ph type="title"/>
          </p:nvPr>
        </p:nvSpPr>
        <p:spPr/>
        <p:txBody>
          <a:bodyPr>
            <a:normAutofit fontScale="90000"/>
          </a:bodyPr>
          <a:lstStyle/>
          <a:p>
            <a:r>
              <a:rPr lang="en-US" dirty="0" smtClean="0"/>
              <a:t>Operation on Linear / Non-Linear Data Structure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7772400" cy="2087563"/>
          </a:xfrm>
        </p:spPr>
        <p:txBody>
          <a:bodyPr>
            <a:normAutofit/>
          </a:bodyPr>
          <a:lstStyle/>
          <a:p>
            <a:r>
              <a:rPr lang="en-US" dirty="0" smtClean="0"/>
              <a:t>Array : an array is a list of finite number of elements of same data  </a:t>
            </a:r>
            <a:r>
              <a:rPr lang="en-US" dirty="0" err="1" smtClean="0"/>
              <a:t>type,i.e..,integers,reals,or</a:t>
            </a:r>
            <a:r>
              <a:rPr lang="en-US" dirty="0" smtClean="0"/>
              <a:t> strings etc</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2050" name="Picture 2" descr="Image result for array data structure"/>
          <p:cNvPicPr>
            <a:picLocks noChangeAspect="1" noChangeArrowheads="1"/>
          </p:cNvPicPr>
          <p:nvPr/>
        </p:nvPicPr>
        <p:blipFill>
          <a:blip r:embed="rId2" cstate="print"/>
          <a:srcRect/>
          <a:stretch>
            <a:fillRect/>
          </a:stretch>
        </p:blipFill>
        <p:spPr bwMode="auto">
          <a:xfrm>
            <a:off x="990600" y="3733800"/>
            <a:ext cx="7315200" cy="30194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4648200" cy="4602163"/>
          </a:xfrm>
          <a:noFill/>
        </p:spPr>
        <p:txBody>
          <a:bodyPr>
            <a:normAutofit lnSpcReduction="10000"/>
          </a:bodyPr>
          <a:lstStyle/>
          <a:p>
            <a:r>
              <a:rPr lang="en-US" dirty="0" smtClean="0"/>
              <a:t>Stack : a stack is a data structure in which items can be inserted only from one end and get items back from the same end. There, the last item inserted in to stack, is the first item is to be taken out from the stack. In short it also called Last in First Out (LIFO).</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1026" name="Picture 2" descr="Image result for stack in data structure"/>
          <p:cNvPicPr>
            <a:picLocks noChangeAspect="1" noChangeArrowheads="1"/>
          </p:cNvPicPr>
          <p:nvPr/>
        </p:nvPicPr>
        <p:blipFill>
          <a:blip r:embed="rId2" cstate="print"/>
          <a:srcRect/>
          <a:stretch>
            <a:fillRect/>
          </a:stretch>
        </p:blipFill>
        <p:spPr bwMode="auto">
          <a:xfrm>
            <a:off x="4953001" y="1371600"/>
            <a:ext cx="3657600" cy="4267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81400"/>
            <a:ext cx="8077200" cy="2819400"/>
          </a:xfrm>
        </p:spPr>
        <p:txBody>
          <a:bodyPr>
            <a:normAutofit lnSpcReduction="10000"/>
          </a:bodyPr>
          <a:lstStyle/>
          <a:p>
            <a:r>
              <a:rPr lang="en-US" dirty="0" smtClean="0"/>
              <a:t>Queue : A Queue is two ended data structure in which items can be inserted from one end and taken out from the other end. Therefore , the first item inserted in to queue is the first item is to be taken out from the queue. This property is called First in First Out (FIFO). </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24578" name="Picture 2" descr="Image result for QUEUE IN data structure"/>
          <p:cNvPicPr>
            <a:picLocks noChangeAspect="1" noChangeArrowheads="1"/>
          </p:cNvPicPr>
          <p:nvPr/>
        </p:nvPicPr>
        <p:blipFill>
          <a:blip r:embed="rId2" cstate="print"/>
          <a:srcRect/>
          <a:stretch>
            <a:fillRect/>
          </a:stretch>
        </p:blipFill>
        <p:spPr bwMode="auto">
          <a:xfrm>
            <a:off x="457200" y="1219200"/>
            <a:ext cx="7848600" cy="21336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1"/>
            <a:ext cx="8229600" cy="2057400"/>
          </a:xfrm>
        </p:spPr>
        <p:txBody>
          <a:bodyPr>
            <a:normAutofit fontScale="92500" lnSpcReduction="20000"/>
          </a:bodyPr>
          <a:lstStyle/>
          <a:p>
            <a:r>
              <a:rPr lang="en-US" dirty="0" smtClean="0"/>
              <a:t>Linked List : linked list is a linear collection of data element called </a:t>
            </a:r>
            <a:r>
              <a:rPr lang="en-US" dirty="0" err="1" smtClean="0"/>
              <a:t>nodes.the</a:t>
            </a:r>
            <a:r>
              <a:rPr lang="en-US" dirty="0" smtClean="0"/>
              <a:t> linear order is maintained by </a:t>
            </a:r>
            <a:r>
              <a:rPr lang="en-US" dirty="0" err="1" smtClean="0"/>
              <a:t>pointer.each</a:t>
            </a:r>
            <a:r>
              <a:rPr lang="en-US" dirty="0" smtClean="0"/>
              <a:t> nodes is divided into two or more </a:t>
            </a:r>
            <a:r>
              <a:rPr lang="en-US" dirty="0" err="1" smtClean="0"/>
              <a:t>parts.A</a:t>
            </a:r>
            <a:r>
              <a:rPr lang="en-US" dirty="0" smtClean="0"/>
              <a:t> linked list can be linear linked list(one-way list) or doubly linked list(two-way list).</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25602" name="Picture 2" descr="Image result for linked list in data structure"/>
          <p:cNvPicPr>
            <a:picLocks noChangeAspect="1" noChangeArrowheads="1"/>
          </p:cNvPicPr>
          <p:nvPr/>
        </p:nvPicPr>
        <p:blipFill>
          <a:blip r:embed="rId2" cstate="print"/>
          <a:srcRect/>
          <a:stretch>
            <a:fillRect/>
          </a:stretch>
        </p:blipFill>
        <p:spPr bwMode="auto">
          <a:xfrm>
            <a:off x="685800" y="4191000"/>
            <a:ext cx="7772400" cy="1219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Tree : a tree is a data structure that representation a hierarchical relationship between various elements. A binary tree is a tree that can have  utmost two children.</a:t>
            </a:r>
          </a:p>
          <a:p>
            <a:r>
              <a:rPr lang="en-US" dirty="0" smtClean="0"/>
              <a:t> Either T is </a:t>
            </a:r>
            <a:r>
              <a:rPr lang="en-US" dirty="0" err="1" smtClean="0"/>
              <a:t>empty,called</a:t>
            </a:r>
            <a:r>
              <a:rPr lang="en-US" dirty="0" smtClean="0"/>
              <a:t> the null or empty tree, or </a:t>
            </a:r>
          </a:p>
          <a:p>
            <a:r>
              <a:rPr lang="en-US" dirty="0" smtClean="0"/>
              <a:t>T contains a distinguished node </a:t>
            </a:r>
            <a:r>
              <a:rPr lang="en-US" dirty="0" err="1" smtClean="0"/>
              <a:t>R,called</a:t>
            </a:r>
            <a:r>
              <a:rPr lang="en-US" dirty="0" smtClean="0"/>
              <a:t> root of </a:t>
            </a:r>
            <a:r>
              <a:rPr lang="en-US" dirty="0" err="1" smtClean="0"/>
              <a:t>T,and</a:t>
            </a:r>
            <a:r>
              <a:rPr lang="en-US" dirty="0" smtClean="0"/>
              <a:t> remaining nodes from an </a:t>
            </a:r>
            <a:r>
              <a:rPr lang="en-US" dirty="0" err="1" smtClean="0"/>
              <a:t>orderd</a:t>
            </a:r>
            <a:r>
              <a:rPr lang="en-US" dirty="0" smtClean="0"/>
              <a:t> pairs of </a:t>
            </a:r>
            <a:r>
              <a:rPr lang="en-US" smtClean="0"/>
              <a:t>binary tree T1 and T2.</a:t>
            </a:r>
            <a:endParaRPr lang="en-US" dirty="0"/>
          </a:p>
        </p:txBody>
      </p:sp>
      <p:sp>
        <p:nvSpPr>
          <p:cNvPr id="3" name="Title 2"/>
          <p:cNvSpPr>
            <a:spLocks noGrp="1"/>
          </p:cNvSpPr>
          <p:nvPr>
            <p:ph type="title"/>
          </p:nvPr>
        </p:nvSpPr>
        <p:spPr/>
        <p:txBody>
          <a:bodyPr/>
          <a:lstStyle/>
          <a:p>
            <a:r>
              <a:rPr lang="en-US" dirty="0" smtClean="0"/>
              <a:t>  Type  of data structure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binary tree in data structure"/>
          <p:cNvPicPr>
            <a:picLocks noGrp="1" noChangeAspect="1" noChangeArrowheads="1"/>
          </p:cNvPicPr>
          <p:nvPr>
            <p:ph idx="1"/>
          </p:nvPr>
        </p:nvPicPr>
        <p:blipFill>
          <a:blip r:embed="rId2" cstate="print"/>
          <a:srcRect/>
          <a:stretch>
            <a:fillRect/>
          </a:stretch>
        </p:blipFill>
        <p:spPr bwMode="auto">
          <a:xfrm>
            <a:off x="893121" y="1481138"/>
            <a:ext cx="7357757" cy="45259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Graph : It is a set of items connected by edges. Each item is called a vertex or node. Trees are just like a special kinds of graphs. Graphs are usually represented by G = (V,E), where V is the set vertices and E is the set of edges.</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524000"/>
            <a:ext cx="8229600" cy="2743199"/>
          </a:xfrm>
        </p:spPr>
        <p:txBody>
          <a:bodyPr>
            <a:normAutofit/>
          </a:bodyPr>
          <a:lstStyle/>
          <a:p>
            <a:r>
              <a:rPr lang="en-US" dirty="0" smtClean="0"/>
              <a:t>Directed Graph : In directed graph a directional edge connect two node / vertex. If there is one edge from one vertex to other then only this path can be followed.</a:t>
            </a:r>
            <a:endParaRPr lang="en-US" dirty="0"/>
          </a:p>
        </p:txBody>
      </p:sp>
      <p:sp>
        <p:nvSpPr>
          <p:cNvPr id="2" name="Title 1"/>
          <p:cNvSpPr>
            <a:spLocks noGrp="1"/>
          </p:cNvSpPr>
          <p:nvPr>
            <p:ph type="title"/>
          </p:nvPr>
        </p:nvSpPr>
        <p:spPr>
          <a:xfrm>
            <a:off x="457200" y="228600"/>
            <a:ext cx="8229600" cy="1143000"/>
          </a:xfrm>
        </p:spPr>
        <p:txBody>
          <a:bodyPr/>
          <a:lstStyle/>
          <a:p>
            <a:r>
              <a:rPr lang="en-US" dirty="0" smtClean="0"/>
              <a:t>Type of Data Structure</a:t>
            </a:r>
            <a:endParaRPr lang="en-US" dirty="0"/>
          </a:p>
        </p:txBody>
      </p:sp>
      <p:sp>
        <p:nvSpPr>
          <p:cNvPr id="30722" name="AutoShape 2"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4" name="AutoShape 4"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6" name="AutoShape 6"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8" name="AutoShape 8"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30" name="AutoShape 10"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32" name="AutoShape 12"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34" name="AutoShape 14" descr="Image result for directed graph in data structu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905000"/>
            <a:ext cx="3886200" cy="3733799"/>
          </a:xfrm>
        </p:spPr>
        <p:txBody>
          <a:bodyPr>
            <a:normAutofit fontScale="85000" lnSpcReduction="20000"/>
          </a:bodyPr>
          <a:lstStyle/>
          <a:p>
            <a:r>
              <a:rPr lang="en-US" dirty="0" smtClean="0"/>
              <a:t>Undirected Graph : A graph whose edges are unordered pair of vertices. That is each edge connects two vertices. In an undirected graph, direction is not important, if the path is available, it can be traversed in any direction.</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31746" name="Picture 2" descr="Image result for undirected graph in data structure"/>
          <p:cNvPicPr>
            <a:picLocks noChangeAspect="1" noChangeArrowheads="1"/>
          </p:cNvPicPr>
          <p:nvPr/>
        </p:nvPicPr>
        <p:blipFill>
          <a:blip r:embed="rId2" cstate="print"/>
          <a:srcRect/>
          <a:stretch>
            <a:fillRect/>
          </a:stretch>
        </p:blipFill>
        <p:spPr bwMode="auto">
          <a:xfrm>
            <a:off x="4953000" y="2133600"/>
            <a:ext cx="3733800" cy="2667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47801"/>
            <a:ext cx="8229600" cy="990599"/>
          </a:xfrm>
        </p:spPr>
        <p:txBody>
          <a:bodyPr>
            <a:normAutofit/>
          </a:bodyPr>
          <a:lstStyle/>
          <a:p>
            <a:r>
              <a:rPr lang="en-US" dirty="0" smtClean="0"/>
              <a:t>Weighted Graph: a graph having a weight or number associated with each edge.</a:t>
            </a:r>
            <a:endParaRPr lang="en-US" dirty="0"/>
          </a:p>
        </p:txBody>
      </p:sp>
      <p:sp>
        <p:nvSpPr>
          <p:cNvPr id="2" name="Title 1"/>
          <p:cNvSpPr>
            <a:spLocks noGrp="1"/>
          </p:cNvSpPr>
          <p:nvPr>
            <p:ph type="title"/>
          </p:nvPr>
        </p:nvSpPr>
        <p:spPr/>
        <p:txBody>
          <a:bodyPr/>
          <a:lstStyle/>
          <a:p>
            <a:r>
              <a:rPr lang="en-US" dirty="0" smtClean="0"/>
              <a:t>Type of Data Structure</a:t>
            </a:r>
            <a:endParaRPr lang="en-US" dirty="0"/>
          </a:p>
        </p:txBody>
      </p:sp>
      <p:pic>
        <p:nvPicPr>
          <p:cNvPr id="29698" name="Picture 2" descr="Image result for weighted graph in data structure"/>
          <p:cNvPicPr>
            <a:picLocks noChangeAspect="1" noChangeArrowheads="1"/>
          </p:cNvPicPr>
          <p:nvPr/>
        </p:nvPicPr>
        <p:blipFill>
          <a:blip r:embed="rId2" cstate="print"/>
          <a:srcRect/>
          <a:stretch>
            <a:fillRect/>
          </a:stretch>
        </p:blipFill>
        <p:spPr bwMode="auto">
          <a:xfrm>
            <a:off x="1981200" y="2667000"/>
            <a:ext cx="4800600" cy="3733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Analyze the problem to determine the resource constraints a solution must meet.</a:t>
            </a:r>
          </a:p>
          <a:p>
            <a:r>
              <a:rPr lang="en-US" dirty="0" smtClean="0"/>
              <a:t>Determine the basic operations that must be supported. Quantify the resource constraints for each operation.</a:t>
            </a:r>
          </a:p>
          <a:p>
            <a:r>
              <a:rPr lang="en-US" dirty="0" smtClean="0"/>
              <a:t>Select the data structure that best meet these requirements.</a:t>
            </a:r>
            <a:endParaRPr lang="en-US" dirty="0"/>
          </a:p>
        </p:txBody>
      </p:sp>
      <p:sp>
        <p:nvSpPr>
          <p:cNvPr id="2" name="Title 1"/>
          <p:cNvSpPr>
            <a:spLocks noGrp="1"/>
          </p:cNvSpPr>
          <p:nvPr>
            <p:ph type="title"/>
          </p:nvPr>
        </p:nvSpPr>
        <p:spPr/>
        <p:txBody>
          <a:bodyPr/>
          <a:lstStyle/>
          <a:p>
            <a:r>
              <a:rPr lang="en-US" dirty="0" smtClean="0"/>
              <a:t>Selecting a Data Structure</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150</TotalTime>
  <Words>858</Words>
  <Application>Microsoft Office PowerPoint</Application>
  <PresentationFormat>On-screen Show (4:3)</PresentationFormat>
  <Paragraphs>60</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Introduction to Data Structure</vt:lpstr>
      <vt:lpstr>Basic Terminologies</vt:lpstr>
      <vt:lpstr>Basic Terminologies</vt:lpstr>
      <vt:lpstr>Why Data Structure</vt:lpstr>
      <vt:lpstr>Study in Data Structure</vt:lpstr>
      <vt:lpstr>Classification of Data Structure</vt:lpstr>
      <vt:lpstr>Classification of Data Structure</vt:lpstr>
      <vt:lpstr>Classification of Data Structure</vt:lpstr>
      <vt:lpstr>Operation on Linear / Non-Linear Data Structure</vt:lpstr>
      <vt:lpstr>Type of Data Structure</vt:lpstr>
      <vt:lpstr>Type of Data Structure</vt:lpstr>
      <vt:lpstr>Type of Data Structure</vt:lpstr>
      <vt:lpstr>Type of Data Structure</vt:lpstr>
      <vt:lpstr>  Type  of data structure </vt:lpstr>
      <vt:lpstr>Slide 15</vt:lpstr>
      <vt:lpstr>Type of Data Structure</vt:lpstr>
      <vt:lpstr>Type of Data Structure</vt:lpstr>
      <vt:lpstr>Type of Data Structure</vt:lpstr>
      <vt:lpstr>Type of Data Structure</vt:lpstr>
      <vt:lpstr>Selecting a Data Structure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Data Structure</dc:title>
  <dc:creator>Sampla rtu</dc:creator>
  <cp:lastModifiedBy>accounting lab 1</cp:lastModifiedBy>
  <cp:revision>22</cp:revision>
  <dcterms:created xsi:type="dcterms:W3CDTF">2020-01-08T06:02:47Z</dcterms:created>
  <dcterms:modified xsi:type="dcterms:W3CDTF">2020-01-15T04:29:30Z</dcterms:modified>
</cp:coreProperties>
</file>